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5" r:id="rId4"/>
    <p:sldId id="261" r:id="rId5"/>
    <p:sldId id="264" r:id="rId6"/>
    <p:sldId id="265" r:id="rId7"/>
    <p:sldId id="266" r:id="rId8"/>
    <p:sldId id="279" r:id="rId9"/>
    <p:sldId id="282" r:id="rId10"/>
    <p:sldId id="283" r:id="rId11"/>
    <p:sldId id="284" r:id="rId12"/>
    <p:sldId id="286" r:id="rId13"/>
  </p:sldIdLst>
  <p:sldSz cx="24384000" cy="13716000"/>
  <p:notesSz cx="24384000" cy="13716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5227D-2A28-4023-8445-6D0627C16C5B}">
          <p14:sldIdLst>
            <p14:sldId id="256"/>
            <p14:sldId id="258"/>
            <p14:sldId id="285"/>
            <p14:sldId id="261"/>
            <p14:sldId id="264"/>
            <p14:sldId id="265"/>
            <p14:sldId id="266"/>
            <p14:sldId id="279"/>
            <p14:sldId id="282"/>
            <p14:sldId id="283"/>
            <p14:sldId id="284"/>
            <p14:sldId id="286"/>
          </p14:sldIdLst>
        </p14:section>
        <p14:section name="Раздел без заголовка" id="{FA7C3557-EBCE-4EED-AA59-91E1C0FEE158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accent6"/>
              </a:solidFill>
            </a:ln>
          </a:left>
          <a:right>
            <a:ln w="12700">
              <a:solidFill>
                <a:schemeClr val="accent6"/>
              </a:solidFill>
            </a:ln>
          </a:right>
          <a:top>
            <a:ln w="12700">
              <a:solidFill>
                <a:schemeClr val="accent6"/>
              </a:solidFill>
            </a:ln>
          </a:top>
          <a:bottom>
            <a:ln w="12700">
              <a:solidFill>
                <a:schemeClr val="accent6"/>
              </a:solidFill>
            </a:ln>
          </a:bottom>
          <a:insideH>
            <a:ln w="12700">
              <a:solidFill>
                <a:schemeClr val="accent6"/>
              </a:solidFill>
            </a:ln>
          </a:insideH>
          <a:insideV>
            <a:ln w="12700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  <a:fill>
          <a:solidFill>
            <a:schemeClr val="accent6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accent6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  <a:fill>
          <a:solidFill>
            <a:schemeClr val="accent6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>
        <p:scale>
          <a:sx n="59" d="100"/>
          <a:sy n="59" d="100"/>
        </p:scale>
        <p:origin x="-138" y="-72"/>
      </p:cViewPr>
      <p:guideLst>
        <p:guide orient="horz"/>
        <p:guide orient="horz" pos="8629"/>
        <p:guide/>
        <p:guide pos="153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11E-2"/>
          <c:y val="0.13065399999999999"/>
          <c:w val="0.848742"/>
          <c:h val="0.747615000000000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9979999999999999E-3"/>
                  <c:y val="-2.3206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7550000000000001E-3"/>
                  <c:y val="-2.5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6299999999999996E-3"/>
                  <c:y val="-2.7786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1.831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2021-22 уч.г.</c:v>
                </c:pt>
                <c:pt idx="1">
                  <c:v>2022-23 уч.г.</c:v>
                </c:pt>
                <c:pt idx="2">
                  <c:v>2023-24 уч.г.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0.69</c:v>
                </c:pt>
                <c:pt idx="1">
                  <c:v>0.68</c:v>
                </c:pt>
                <c:pt idx="2">
                  <c:v>0.7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ДОУ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703E-2"/>
                  <c:y val="-3.0866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89E-2"/>
                  <c:y val="-3.3672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604999999999999E-2"/>
                  <c:y val="-2.2447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35E-2"/>
                  <c:y val="-3.3672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36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2021-22 уч.г.</c:v>
                </c:pt>
                <c:pt idx="1">
                  <c:v>2022-23 уч.г.</c:v>
                </c:pt>
                <c:pt idx="2">
                  <c:v>2023-24 уч.г.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0.67</c:v>
                </c:pt>
                <c:pt idx="1">
                  <c:v>0.69</c:v>
                </c:pt>
                <c:pt idx="2" formatCode="0.00%">
                  <c:v>0.73799999999999999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УДО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2406999999999998E-2"/>
                  <c:y val="-1.1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1667000000000003E-2"/>
                  <c:y val="-2.80599999999999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8774999999999997E-2"/>
                  <c:y val="-5.61199999999999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2571999999999997E-2"/>
                  <c:y val="-1.4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2021-22 уч.г.</c:v>
                </c:pt>
                <c:pt idx="1">
                  <c:v>2022-23 уч.г.</c:v>
                </c:pt>
                <c:pt idx="2">
                  <c:v>2023-24 уч.г.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0.66</c:v>
                </c:pt>
                <c:pt idx="1">
                  <c:v>0.64</c:v>
                </c:pt>
                <c:pt idx="2">
                  <c:v>0.65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9521280"/>
        <c:axId val="59551744"/>
        <c:axId val="0"/>
      </c:bar3DChart>
      <c:catAx>
        <c:axId val="595212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 b="1">
                <a:solidFill>
                  <a:srgbClr val="002060"/>
                </a:solidFill>
              </a:defRPr>
            </a:pPr>
            <a:endParaRPr lang="ru-RU"/>
          </a:p>
        </c:txPr>
        <c:crossAx val="59551744"/>
        <c:crosses val="autoZero"/>
        <c:auto val="1"/>
        <c:lblAlgn val="ctr"/>
        <c:lblOffset val="100"/>
        <c:noMultiLvlLbl val="0"/>
      </c:catAx>
      <c:valAx>
        <c:axId val="59551744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59521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313300000000002"/>
          <c:y val="0.61756900000000003"/>
          <c:w val="0.10298300000000001"/>
          <c:h val="0.36886600000000003"/>
        </c:manualLayout>
      </c:layout>
      <c:overlay val="0"/>
      <c:txPr>
        <a:bodyPr/>
        <a:lstStyle/>
        <a:p>
          <a:pPr>
            <a:defRPr sz="3200"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818699999999997"/>
          <c:y val="0.235071"/>
          <c:w val="0.34181299999999998"/>
          <c:h val="0.7563800000000000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800"/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98A3"/>
            </a:solidFill>
          </c:spPr>
          <c:invertIfNegative val="0"/>
          <c:dLbls>
            <c:txPr>
              <a:bodyPr/>
              <a:lstStyle/>
              <a:p>
                <a:pPr>
                  <a:defRPr sz="32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КирМос</c:v>
                </c:pt>
                <c:pt idx="1">
                  <c:v>РТ</c:v>
                </c:pt>
                <c:pt idx="2">
                  <c:v>РФ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67.650000000000006</c:v>
                </c:pt>
                <c:pt idx="1">
                  <c:v>69.95</c:v>
                </c:pt>
                <c:pt idx="2">
                  <c:v>62.55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339520"/>
        <c:axId val="61735680"/>
      </c:barChart>
      <c:catAx>
        <c:axId val="61339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 b="1">
                <a:solidFill>
                  <a:srgbClr val="002060"/>
                </a:solidFill>
              </a:defRPr>
            </a:pPr>
            <a:endParaRPr lang="ru-RU"/>
          </a:p>
        </c:txPr>
        <c:crossAx val="61735680"/>
        <c:crosses val="autoZero"/>
        <c:auto val="1"/>
        <c:lblAlgn val="ctr"/>
        <c:lblOffset val="100"/>
        <c:noMultiLvlLbl val="0"/>
      </c:catAx>
      <c:valAx>
        <c:axId val="61735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33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69100000000001"/>
          <c:y val="7.1772000000000002E-2"/>
          <c:w val="0.85079499999999997"/>
          <c:h val="0.63492099999999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BB5250"/>
            </a:solidFill>
          </c:spPr>
          <c:invertIfNegative val="0"/>
          <c:dLbls>
            <c:txPr>
              <a:bodyPr/>
              <a:lstStyle/>
              <a:p>
                <a:pPr>
                  <a:defRPr sz="32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КирМос</c:v>
                </c:pt>
                <c:pt idx="1">
                  <c:v>РТ</c:v>
                </c:pt>
                <c:pt idx="2">
                  <c:v>РФ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62.95</c:v>
                </c:pt>
                <c:pt idx="1">
                  <c:v>67.13</c:v>
                </c:pt>
                <c:pt idx="2">
                  <c:v>63.8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212160"/>
        <c:axId val="63314944"/>
      </c:barChart>
      <c:catAx>
        <c:axId val="63212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 b="1">
                <a:solidFill>
                  <a:srgbClr val="002060"/>
                </a:solidFill>
              </a:defRPr>
            </a:pPr>
            <a:endParaRPr lang="ru-RU"/>
          </a:p>
        </c:txPr>
        <c:crossAx val="63314944"/>
        <c:crosses val="autoZero"/>
        <c:auto val="1"/>
        <c:lblAlgn val="ctr"/>
        <c:lblOffset val="100"/>
        <c:noMultiLvlLbl val="0"/>
      </c:catAx>
      <c:valAx>
        <c:axId val="63314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212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7449800" y="730250"/>
            <a:ext cx="5257800" cy="11623676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676400" y="730250"/>
            <a:ext cx="15468600" cy="11623676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676400" y="3651250"/>
            <a:ext cx="10363200" cy="870267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2344400" y="3651250"/>
            <a:ext cx="10363200" cy="870267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679576" y="730251"/>
            <a:ext cx="21031200" cy="2651126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679577" y="5010149"/>
            <a:ext cx="10315574" cy="736917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12344400" y="5010149"/>
            <a:ext cx="10366376" cy="736917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85A1FE1-BD6F-4CE3-A6D7-67E789E64484}" type="datetimeFigureOut">
              <a:rPr lang="ru-RU"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B765CA-E91D-406C-9BEF-E1028497ECDE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828800">
        <a:lnSpc>
          <a:spcPct val="90000"/>
        </a:lnSpc>
        <a:spcBef>
          <a:spcPts val="0"/>
        </a:spcBef>
        <a:buNone/>
        <a:defRPr sz="88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>
        <a:lnSpc>
          <a:spcPct val="90000"/>
        </a:lnSpc>
        <a:spcBef>
          <a:spcPts val="2000"/>
        </a:spcBef>
        <a:buFont typeface="Arial"/>
        <a:buChar char="•"/>
        <a:defRPr sz="56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48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40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>
        <a:lnSpc>
          <a:spcPct val="90000"/>
        </a:lnSpc>
        <a:spcBef>
          <a:spcPts val="1000"/>
        </a:spcBef>
        <a:buFont typeface="Arial"/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>
        <a:defRPr sz="36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8.png"/><Relationship Id="rId7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9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4.jpg"/><Relationship Id="rId4" Type="http://schemas.openxmlformats.org/officeDocument/2006/relationships/image" Target="../media/image9.png"/><Relationship Id="rId9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3" Type="http://schemas.openxmlformats.org/officeDocument/2006/relationships/image" Target="../media/image8.png"/><Relationship Id="rId7" Type="http://schemas.openxmlformats.org/officeDocument/2006/relationships/image" Target="../media/image15.jp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image" Target="../media/image19.jpg"/><Relationship Id="rId5" Type="http://schemas.openxmlformats.org/officeDocument/2006/relationships/image" Target="../media/image6.jpg"/><Relationship Id="rId10" Type="http://schemas.openxmlformats.org/officeDocument/2006/relationships/image" Target="../media/image18.jpg"/><Relationship Id="rId4" Type="http://schemas.openxmlformats.org/officeDocument/2006/relationships/image" Target="../media/image9.png"/><Relationship Id="rId9" Type="http://schemas.openxmlformats.org/officeDocument/2006/relationships/image" Target="../media/image17.jpg"/><Relationship Id="rId1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8.png"/><Relationship Id="rId7" Type="http://schemas.openxmlformats.org/officeDocument/2006/relationships/image" Target="../media/image2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26.png"/><Relationship Id="rId4" Type="http://schemas.openxmlformats.org/officeDocument/2006/relationships/image" Target="../media/image9.png"/><Relationship Id="rId9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24383999" cy="1371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048236" y="3286900"/>
            <a:ext cx="21774483" cy="276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solidFill>
                  <a:srgbClr val="7E0000"/>
                </a:solidFill>
                <a:latin typeface="Times New Roman"/>
                <a:ea typeface="Calibri"/>
                <a:cs typeface="Times New Roman"/>
              </a:rPr>
              <a:t>«Единое образовательное пространство</a:t>
            </a:r>
            <a:r>
              <a:rPr lang="ru-RU" sz="7200" b="1" dirty="0" smtClean="0">
                <a:solidFill>
                  <a:srgbClr val="7E0000"/>
                </a:solidFill>
                <a:latin typeface="Times New Roman"/>
                <a:ea typeface="Calibri"/>
                <a:cs typeface="Times New Roman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 smtClean="0">
                <a:solidFill>
                  <a:srgbClr val="7E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7200" b="1" dirty="0">
                <a:solidFill>
                  <a:srgbClr val="7E0000"/>
                </a:solidFill>
                <a:latin typeface="Times New Roman"/>
                <a:ea typeface="Calibri"/>
                <a:cs typeface="Times New Roman"/>
              </a:rPr>
              <a:t>новые задачи и приоритеты»</a:t>
            </a:r>
            <a:endParaRPr lang="ru-RU" sz="7200" b="1" dirty="0">
              <a:solidFill>
                <a:srgbClr val="7E0000"/>
              </a:solidFill>
              <a:ea typeface="Calibri"/>
              <a:cs typeface="Times New Roman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t="21789" b="37148"/>
          <a:stretch/>
        </p:blipFill>
        <p:spPr bwMode="auto">
          <a:xfrm>
            <a:off x="-314579" y="3286900"/>
            <a:ext cx="1678394" cy="2421924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 bwMode="auto">
          <a:xfrm>
            <a:off x="-1" y="-908451"/>
            <a:ext cx="25685509" cy="14796979"/>
            <a:chOff x="-1" y="-908450"/>
            <a:chExt cx="25685509" cy="16253571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rcRect l="14294" r="14293"/>
            <a:stretch/>
          </p:blipFill>
          <p:spPr bwMode="auto">
            <a:xfrm>
              <a:off x="0" y="5513080"/>
              <a:ext cx="24384000" cy="983204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6933214" y="6263916"/>
              <a:ext cx="8752294" cy="8752294"/>
            </a:xfrm>
            <a:prstGeom prst="rect">
              <a:avLst/>
            </a:prstGeom>
            <a:effectLst>
              <a:outerShdw blurRad="660400" dist="393700" dir="3000000" algn="ctr" rotWithShape="0">
                <a:srgbClr val="003236">
                  <a:alpha val="40000"/>
                </a:srgbClr>
              </a:outerShdw>
            </a:effec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/>
            <a:srcRect l="3954" r="5069"/>
            <a:stretch/>
          </p:blipFill>
          <p:spPr bwMode="auto">
            <a:xfrm>
              <a:off x="-1" y="-908450"/>
              <a:ext cx="24383999" cy="2235709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 bwMode="auto">
          <a:xfrm>
            <a:off x="18865516" y="1126901"/>
            <a:ext cx="4598640" cy="1272397"/>
            <a:chOff x="4991100" y="174584"/>
            <a:chExt cx="3848100" cy="796966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7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sp>
        <p:nvSpPr>
          <p:cNvPr id="4" name="Прямоугольник 3"/>
          <p:cNvSpPr/>
          <p:nvPr/>
        </p:nvSpPr>
        <p:spPr bwMode="auto">
          <a:xfrm>
            <a:off x="2980041" y="10657316"/>
            <a:ext cx="1394644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Cera Pro Bold"/>
              </a:rPr>
              <a:t>ИНФОРМАЦИОННО-МЕТОДИЧЕСКИЙ ОТДЕЛ</a:t>
            </a:r>
            <a:endParaRPr lang="ru-RU" sz="3200" b="1" dirty="0">
              <a:solidFill>
                <a:schemeClr val="bg1"/>
              </a:solidFill>
              <a:latin typeface="Cera Pro Bold"/>
            </a:endParaRPr>
          </a:p>
          <a:p>
            <a:pPr>
              <a:defRPr/>
            </a:pPr>
            <a:r>
              <a:rPr lang="ru-RU" sz="3200" b="1" dirty="0">
                <a:solidFill>
                  <a:schemeClr val="bg1"/>
                </a:solidFill>
                <a:latin typeface="Cera Pro Bold"/>
              </a:rPr>
              <a:t>ПО КИРОВСКОМУ И МОСКОВСКОМУ РАЙОНАМ УО ИКМО </a:t>
            </a:r>
            <a:r>
              <a:rPr lang="ru-RU" sz="3200" b="1" dirty="0" err="1">
                <a:solidFill>
                  <a:schemeClr val="bg1"/>
                </a:solidFill>
                <a:latin typeface="Cera Pro Bold"/>
              </a:rPr>
              <a:t>г.КАЗАНИ</a:t>
            </a:r>
            <a:endParaRPr lang="ru-RU" sz="3200" b="1" dirty="0">
              <a:solidFill>
                <a:schemeClr val="bg1"/>
              </a:solidFill>
              <a:latin typeface="Cera Pro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80" y="0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2"/>
            <a:ext cx="24383994" cy="2021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2" y="571771"/>
            <a:ext cx="10017444" cy="60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Cera Pro Medium"/>
              </a:rPr>
              <a:t>ГОСУДАРСТВЕННАЯ ИТОГОВАЯ АТТЕСТАЦИЯ</a:t>
            </a:r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7347252" y="1802788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827919"/>
              </p:ext>
            </p:extLst>
          </p:nvPr>
        </p:nvGraphicFramePr>
        <p:xfrm>
          <a:off x="336884" y="2440930"/>
          <a:ext cx="4138862" cy="9692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4953"/>
                <a:gridCol w="2153909"/>
              </a:tblGrid>
              <a:tr h="8311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</a:rPr>
                        <a:t>ОУ</a:t>
                      </a:r>
                      <a:endParaRPr b="1" dirty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Кировский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Средний балл 2024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Г-и-4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77,5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 81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67,7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Л 188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66,8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Г-15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66,1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Г-4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65,9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Г-50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65,7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Л 182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65,7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 70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65,1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 135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64,47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сош153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62,9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Г-189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60,1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сош32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57,3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 151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56,7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Г-152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56,1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 57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54,5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 137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53,0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сош8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49,3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сош67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45,6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400" b="1" u="none" strike="noStrike">
                          <a:solidFill>
                            <a:srgbClr val="002060"/>
                          </a:solidFill>
                        </a:rPr>
                        <a:t>Г-3</a:t>
                      </a:r>
                      <a:endParaRPr lang="ru-RU" sz="24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</a:rPr>
                        <a:t>43,4</a:t>
                      </a:r>
                      <a:endParaRPr lang="ru-RU" sz="28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838186"/>
              </p:ext>
            </p:extLst>
          </p:nvPr>
        </p:nvGraphicFramePr>
        <p:xfrm>
          <a:off x="10861125" y="3706005"/>
          <a:ext cx="11084767" cy="380009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266481"/>
                <a:gridCol w="2772290"/>
                <a:gridCol w="2522998"/>
                <a:gridCol w="2522998"/>
              </a:tblGrid>
              <a:tr h="1433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</a:rPr>
                        <a:t>Район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 b="1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2022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 b="1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2023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 b="1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2024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83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Доля многобальников</a:t>
                      </a:r>
                      <a:endParaRPr lang="ru-RU" sz="32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29,5%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25,5%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18%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83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Доля не набравших </a:t>
                      </a:r>
                      <a:r>
                        <a:rPr lang="en-US" sz="3200" b="1">
                          <a:solidFill>
                            <a:srgbClr val="002060"/>
                          </a:solidFill>
                        </a:rPr>
                        <a:t>min</a:t>
                      </a:r>
                      <a:endParaRPr lang="ru-RU" sz="32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en-US" sz="3200" b="1">
                          <a:solidFill>
                            <a:srgbClr val="002060"/>
                          </a:solidFill>
                        </a:rPr>
                        <a:t>0</a:t>
                      </a:r>
                      <a:r>
                        <a:rPr lang="ru-RU" sz="3200" b="1">
                          <a:solidFill>
                            <a:srgbClr val="002060"/>
                          </a:solidFill>
                        </a:rPr>
                        <a:t>,19</a:t>
                      </a:r>
                      <a:r>
                        <a:rPr lang="en-US" sz="3200" b="1">
                          <a:solidFill>
                            <a:srgbClr val="002060"/>
                          </a:solidFill>
                        </a:rPr>
                        <a:t>%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en-US" sz="3200" b="1">
                          <a:solidFill>
                            <a:srgbClr val="002060"/>
                          </a:solidFill>
                        </a:rPr>
                        <a:t>0%</a:t>
                      </a:r>
                      <a:endParaRPr lang="ru-RU" sz="32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</a:rPr>
                        <a:t>   0,74%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924" marR="639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181528"/>
              </p:ext>
            </p:extLst>
          </p:nvPr>
        </p:nvGraphicFramePr>
        <p:xfrm>
          <a:off x="11486145" y="8456648"/>
          <a:ext cx="10854615" cy="4789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5" name="Прямоугольник 24"/>
          <p:cNvSpPr/>
          <p:nvPr/>
        </p:nvSpPr>
        <p:spPr bwMode="auto">
          <a:xfrm>
            <a:off x="13528681" y="2697142"/>
            <a:ext cx="3592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РУССКИЙ ЯЗЫК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13528681" y="7933428"/>
            <a:ext cx="86373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600" b="1">
                <a:solidFill>
                  <a:srgbClr val="002060"/>
                </a:solidFill>
              </a:rPr>
              <a:t>Средний балл в сравнении с РТ ,РФ в 2024</a:t>
            </a:r>
            <a:endParaRPr sz="3600">
              <a:solidFill>
                <a:srgbClr val="002060"/>
              </a:solidFill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420967"/>
              </p:ext>
            </p:extLst>
          </p:nvPr>
        </p:nvGraphicFramePr>
        <p:xfrm>
          <a:off x="5411791" y="2561841"/>
          <a:ext cx="4823071" cy="92279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3015"/>
                <a:gridCol w="2310056"/>
              </a:tblGrid>
              <a:tr h="8311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ОУ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Московский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Средний балл 2024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Г-9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86,0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Л-и-2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79,4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Елена-Сервис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78,8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сош99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72,1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Г-122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72,0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ГБОУ 172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72,0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г-20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71,1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Г-102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70,3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 120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70,1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Г-75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69,4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Г-94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69,1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сош55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67,0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Г-17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65,1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сош64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61,7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сош34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61,2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58,2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сош87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57,4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сош130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47,6</a:t>
                      </a:r>
                      <a:endParaRPr b="1" dirty="0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80" y="0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2"/>
            <a:ext cx="24383994" cy="2021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2" y="571771"/>
            <a:ext cx="10017444" cy="60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bg1"/>
                </a:solidFill>
                <a:latin typeface="Cera Pro Medium"/>
              </a:rPr>
              <a:t>ГОСУДАРСТВЕННАЯ ИТОГОВАЯ АТТЕСТАЦИЯ</a:t>
            </a:r>
            <a:endParaRPr dirty="0"/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7347252" y="2059460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932094" y="2695659"/>
            <a:ext cx="12307851" cy="861304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4918047" y="3769568"/>
            <a:ext cx="7772400" cy="777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80" y="0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2"/>
            <a:ext cx="24383994" cy="2021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2" y="454047"/>
            <a:ext cx="10017444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5400" b="1" dirty="0" smtClean="0">
                <a:solidFill>
                  <a:schemeClr val="bg1"/>
                </a:solidFill>
                <a:latin typeface="Cera Pro Medium"/>
              </a:rPr>
              <a:t>Материалы для РМО</a:t>
            </a:r>
            <a:endParaRPr sz="5400" dirty="0"/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7347252" y="2059460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6" t="9205" r="24035" b="12021"/>
          <a:stretch/>
        </p:blipFill>
        <p:spPr bwMode="auto">
          <a:xfrm>
            <a:off x="11280" y="1654167"/>
            <a:ext cx="10380789" cy="8725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2" t="9204" r="23509" b="12177"/>
          <a:stretch/>
        </p:blipFill>
        <p:spPr bwMode="auto">
          <a:xfrm>
            <a:off x="6432883" y="3446779"/>
            <a:ext cx="9641305" cy="8087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13593" r="23875" b="16387"/>
          <a:stretch/>
        </p:blipFill>
        <p:spPr bwMode="auto">
          <a:xfrm>
            <a:off x="13977023" y="4940968"/>
            <a:ext cx="9654448" cy="7202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240632" y="5743074"/>
            <a:ext cx="2197768" cy="657726"/>
          </a:xfrm>
          <a:prstGeom prst="ellipse">
            <a:avLst/>
          </a:prstGeom>
          <a:noFill/>
          <a:ln w="76200">
            <a:solidFill>
              <a:srgbClr val="7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 bwMode="auto">
          <a:xfrm>
            <a:off x="2847473" y="7275095"/>
            <a:ext cx="3457073" cy="657726"/>
          </a:xfrm>
          <a:prstGeom prst="ellipse">
            <a:avLst/>
          </a:prstGeom>
          <a:noFill/>
          <a:ln w="76200">
            <a:solidFill>
              <a:srgbClr val="7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 bwMode="auto">
          <a:xfrm>
            <a:off x="8734926" y="8077200"/>
            <a:ext cx="2863516" cy="762000"/>
          </a:xfrm>
          <a:prstGeom prst="ellipse">
            <a:avLst/>
          </a:prstGeom>
          <a:noFill/>
          <a:ln w="76200">
            <a:solidFill>
              <a:srgbClr val="7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1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b="89318"/>
          <a:stretch/>
        </p:blipFill>
        <p:spPr bwMode="auto">
          <a:xfrm>
            <a:off x="7" y="-3"/>
            <a:ext cx="24383994" cy="2015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1" y="329397"/>
            <a:ext cx="10768009" cy="10895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bg1"/>
                </a:solidFill>
                <a:latin typeface="Cera Pro Medium"/>
              </a:rPr>
              <a:t>КАДРОВЫЙ СОСТАВ</a:t>
            </a:r>
            <a:br>
              <a:rPr lang="ru-RU" sz="3600" b="1" dirty="0">
                <a:solidFill>
                  <a:schemeClr val="bg1"/>
                </a:solidFill>
                <a:latin typeface="Cera Pro Medium"/>
              </a:rPr>
            </a:br>
            <a:r>
              <a:rPr lang="ru-RU" sz="3600" b="1" dirty="0">
                <a:solidFill>
                  <a:schemeClr val="bg1"/>
                </a:solidFill>
                <a:latin typeface="Cera Pro Medium"/>
              </a:rPr>
              <a:t>КИРОВСКОГО И МОСКОВСКОГО РАЙОНОВ</a:t>
            </a:r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8277688" y="1866956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1058779" y="3751429"/>
            <a:ext cx="19336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002060"/>
                </a:solidFill>
              </a:rPr>
              <a:t>Единая методическая тема </a:t>
            </a:r>
          </a:p>
          <a:p>
            <a:r>
              <a:rPr lang="ru-RU" sz="6000" dirty="0" smtClean="0">
                <a:solidFill>
                  <a:srgbClr val="002060"/>
                </a:solidFill>
              </a:rPr>
              <a:t>«</a:t>
            </a:r>
            <a:r>
              <a:rPr lang="ru-RU" sz="6000" b="1" dirty="0">
                <a:solidFill>
                  <a:srgbClr val="002060"/>
                </a:solidFill>
              </a:rPr>
              <a:t>Повышение качества образования и воспитания через развитие профессиональных компетенций педагогов</a:t>
            </a:r>
            <a:r>
              <a:rPr lang="ru-RU" sz="6000" dirty="0" smtClean="0">
                <a:solidFill>
                  <a:srgbClr val="002060"/>
                </a:solidFill>
              </a:rPr>
              <a:t>» 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94" y="7829459"/>
            <a:ext cx="20052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2060"/>
                </a:solidFill>
              </a:rPr>
              <a:t>Удовлетворение информационных, учебно-методических потребностей педагогических работников учреждений образования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66701" y="10568012"/>
            <a:ext cx="20052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2060"/>
                </a:solidFill>
              </a:rPr>
              <a:t>Развитие творческого потенциала педагогических работников образовательных организаций через организацию и участие в конкурсном движении </a:t>
            </a:r>
            <a:r>
              <a:rPr lang="ru-RU" sz="4000" b="1" dirty="0" smtClean="0">
                <a:solidFill>
                  <a:srgbClr val="002060"/>
                </a:solidFill>
              </a:rPr>
              <a:t>педагогов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64967" y="9480705"/>
            <a:ext cx="214404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002060"/>
                </a:solidFill>
              </a:rPr>
              <a:t>Обобщение и распространение положительного педагогического и управленческого </a:t>
            </a:r>
            <a:r>
              <a:rPr lang="ru-RU" sz="4000" b="1" dirty="0" smtClean="0">
                <a:solidFill>
                  <a:srgbClr val="002060"/>
                </a:solidFill>
              </a:rPr>
              <a:t>опыта 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b="89318"/>
          <a:stretch/>
        </p:blipFill>
        <p:spPr bwMode="auto">
          <a:xfrm>
            <a:off x="7" y="-3"/>
            <a:ext cx="24383994" cy="2015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1" y="329397"/>
            <a:ext cx="10768009" cy="10895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bg1"/>
                </a:solidFill>
                <a:latin typeface="Cera Pro Medium"/>
              </a:rPr>
              <a:t>КАДРОВЫЙ СОСТАВ</a:t>
            </a:r>
            <a:br>
              <a:rPr lang="ru-RU" sz="3600" b="1" dirty="0">
                <a:solidFill>
                  <a:schemeClr val="bg1"/>
                </a:solidFill>
                <a:latin typeface="Cera Pro Medium"/>
              </a:rPr>
            </a:br>
            <a:r>
              <a:rPr lang="ru-RU" sz="3600" b="1" dirty="0">
                <a:solidFill>
                  <a:schemeClr val="bg1"/>
                </a:solidFill>
                <a:latin typeface="Cera Pro Medium"/>
              </a:rPr>
              <a:t>КИРОВСКОГО И МОСКОВСКОГО РАЙОНОВ</a:t>
            </a:r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8277688" y="1866956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graphicFrame>
        <p:nvGraphicFramePr>
          <p:cNvPr id="16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461713"/>
              </p:ext>
            </p:extLst>
          </p:nvPr>
        </p:nvGraphicFramePr>
        <p:xfrm>
          <a:off x="2167909" y="3139353"/>
          <a:ext cx="16236987" cy="300223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128358"/>
                <a:gridCol w="3741597"/>
                <a:gridCol w="3264245"/>
                <a:gridCol w="3102787"/>
              </a:tblGrid>
              <a:tr h="810000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 КАДРЫ</a:t>
                      </a:r>
                      <a:endParaRPr lang="ru-RU" sz="4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2021-2022</a:t>
                      </a:r>
                      <a:endParaRPr lang="ru-RU" sz="4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2022-2023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2023-2024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0152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Педагогических  работников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3402</a:t>
                      </a:r>
                      <a:endParaRPr lang="ru-RU" sz="4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3464</a:t>
                      </a:r>
                      <a:endParaRPr lang="ru-RU" sz="4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3511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015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Всего работников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6740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6616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6675</a:t>
                      </a:r>
                      <a:endParaRPr lang="ru-RU" sz="4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683715"/>
              </p:ext>
            </p:extLst>
          </p:nvPr>
        </p:nvGraphicFramePr>
        <p:xfrm>
          <a:off x="4205931" y="7199372"/>
          <a:ext cx="13860379" cy="562582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8606053"/>
                <a:gridCol w="5254326"/>
              </a:tblGrid>
              <a:tr h="1224852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Учителя до 35 лет</a:t>
                      </a:r>
                      <a:endParaRPr lang="ru-RU" sz="4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30,3%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4852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Учителя старше 60 лет</a:t>
                      </a:r>
                      <a:endParaRPr lang="ru-RU" sz="4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12,2%</a:t>
                      </a:r>
                      <a:endParaRPr lang="ru-RU" sz="4000" b="1">
                        <a:solidFill>
                          <a:schemeClr val="accent1">
                            <a:lumMod val="50000"/>
                          </a:schemeClr>
                        </a:solidFill>
                        <a:latin typeface="Cera Pro Medium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72996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Работающие студенты</a:t>
                      </a:r>
                      <a:endParaRPr sz="4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 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4852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Молодые специалисты, приступившие к работе в  2023/2024 учебном году</a:t>
                      </a:r>
                      <a:endParaRPr sz="400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4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79 чел.</a:t>
                      </a:r>
                      <a:endParaRPr sz="4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28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22566" y="-47270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2"/>
            <a:ext cx="24383994" cy="2021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2" y="571771"/>
            <a:ext cx="10017444" cy="60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Cera Pro Medium"/>
              </a:rPr>
              <a:t>КАТЕГОРИЙНЫЙ СОСТАВ ПЕДАГОГОВ</a:t>
            </a:r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7347252" y="1802788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991540"/>
              </p:ext>
            </p:extLst>
          </p:nvPr>
        </p:nvGraphicFramePr>
        <p:xfrm>
          <a:off x="914401" y="7964906"/>
          <a:ext cx="21913514" cy="447172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604083"/>
                <a:gridCol w="6128084"/>
                <a:gridCol w="5614737"/>
                <a:gridCol w="5566610"/>
              </a:tblGrid>
              <a:tr h="914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</a:t>
                      </a: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категорий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 i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Кировский и Московский районы</a:t>
                      </a:r>
                      <a:endParaRPr lang="ru-RU" sz="2800" b="1" i="1" dirty="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</a:rPr>
                        <a:t>Казань</a:t>
                      </a:r>
                      <a:endParaRPr lang="ru-RU" sz="2800" b="1" i="1" dirty="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</a:rPr>
                        <a:t>РТ</a:t>
                      </a: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</a:rPr>
                        <a:t> 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37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solidFill>
                            <a:srgbClr val="002060"/>
                          </a:solidFill>
                        </a:rPr>
                        <a:t>Имеют категории:</a:t>
                      </a:r>
                      <a:endParaRPr lang="ru-RU" sz="280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</a:rPr>
                        <a:t>70,5%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</a:rPr>
                        <a:t> 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68,9%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73,19%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84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solidFill>
                            <a:srgbClr val="002060"/>
                          </a:solidFill>
                        </a:rPr>
                        <a:t>высшая категория:  </a:t>
                      </a:r>
                      <a:endParaRPr lang="ru-RU" sz="280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30,18%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 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29,4%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27,28%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solidFill>
                            <a:srgbClr val="002060"/>
                          </a:solidFill>
                        </a:rPr>
                        <a:t>первая категория:  </a:t>
                      </a:r>
                      <a:endParaRPr lang="ru-RU" sz="280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40,35%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 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39,5%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45,91%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97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</a:rPr>
                        <a:t>новые категории</a:t>
                      </a:r>
                      <a:endParaRPr lang="ru-RU" sz="2800" dirty="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«педагог-наставник» -7 чел.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«педагог-методист» -5 чел. 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«педагог-наставник» -30 чел.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solidFill>
                            <a:srgbClr val="002060"/>
                          </a:solidFill>
                        </a:rPr>
                        <a:t>«педагог-методист» -16 чел. </a:t>
                      </a:r>
                      <a:endParaRPr lang="ru-RU" sz="2800" b="1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</a:rPr>
                        <a:t>«педагог-наставник» -119 чел.</a:t>
                      </a:r>
                      <a:endParaRPr dirty="0">
                        <a:solidFill>
                          <a:srgbClr val="002060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</a:rPr>
                        <a:t>«педагог-методист» -69 чел. 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Liberation Serif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6167122"/>
              </p:ext>
            </p:extLst>
          </p:nvPr>
        </p:nvGraphicFramePr>
        <p:xfrm>
          <a:off x="195922" y="2200136"/>
          <a:ext cx="17707067" cy="5476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Прямоугольник 2"/>
          <p:cNvSpPr/>
          <p:nvPr/>
        </p:nvSpPr>
        <p:spPr bwMode="auto">
          <a:xfrm>
            <a:off x="465222" y="2021894"/>
            <a:ext cx="162666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</a:rPr>
              <a:t>КОЛИЧЕСТВО АТТЕСТОВАННЫХ ПО ТИПАМ УЧРЕЖДЕНИЙ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6170441" y="3496878"/>
            <a:ext cx="7781465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C00000"/>
                </a:solidFill>
              </a:rPr>
              <a:t>КУРСОВУЮ ПОДГОТОВКУ ПРОШЛИ 1430 ЧЕЛОВЕКА  - </a:t>
            </a:r>
            <a:endParaRPr/>
          </a:p>
          <a:p>
            <a:pPr>
              <a:defRPr/>
            </a:pPr>
            <a:r>
              <a:rPr lang="ru-RU" sz="3600" b="1">
                <a:solidFill>
                  <a:srgbClr val="C00000"/>
                </a:solidFill>
              </a:rPr>
              <a:t>34% ПЕДАГОГИЧЕСКИХ РАБОТНИКА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80" y="0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2"/>
            <a:ext cx="24383994" cy="2021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716681" y="329397"/>
            <a:ext cx="11975256" cy="10895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bg1"/>
                </a:solidFill>
                <a:latin typeface="Cera Pro Medium"/>
              </a:rPr>
              <a:t>ПОБЕДИТЕЛИ И ПРИЗЁРЫ РЕСПУБЛИКАНСКОГО КОНКУРСА «УЧИТЕЛЬ ГОДА – 2024»</a:t>
            </a:r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7347252" y="1995292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126501" y="2780915"/>
            <a:ext cx="4898826" cy="7344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7" name="Прямоугольник 26"/>
          <p:cNvSpPr/>
          <p:nvPr/>
        </p:nvSpPr>
        <p:spPr bwMode="auto">
          <a:xfrm>
            <a:off x="9126501" y="10539204"/>
            <a:ext cx="519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Победитель номинации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«Педагогический дебют»</a:t>
            </a:r>
            <a:endParaRPr sz="28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Епишева Ксения Дмитриевна </a:t>
            </a:r>
            <a:endParaRPr sz="28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800" b="1" dirty="0" err="1">
                <a:solidFill>
                  <a:srgbClr val="002060"/>
                </a:solidFill>
              </a:rPr>
              <a:t>МБОУ«Гимназия</a:t>
            </a:r>
            <a:r>
              <a:rPr lang="ru-RU" sz="2800" b="1" dirty="0">
                <a:solidFill>
                  <a:srgbClr val="002060"/>
                </a:solidFill>
              </a:rPr>
              <a:t> №122» </a:t>
            </a:r>
            <a:endParaRPr sz="28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12042922" y="1385696"/>
            <a:ext cx="4553864" cy="2790439"/>
          </a:xfrm>
          <a:prstGeom prst="rect">
            <a:avLst/>
          </a:prstGeom>
          <a:noFill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rcRect r="4930" b="4560"/>
          <a:stretch/>
        </p:blipFill>
        <p:spPr bwMode="auto">
          <a:xfrm>
            <a:off x="932095" y="2311561"/>
            <a:ext cx="6229766" cy="6983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 bwMode="auto">
          <a:xfrm>
            <a:off x="932096" y="9633709"/>
            <a:ext cx="62297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Победитель номинации </a:t>
            </a:r>
            <a:endParaRPr sz="28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«Сердце отдаю детям»</a:t>
            </a:r>
            <a:endParaRPr sz="28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Педагог дополнительного образования</a:t>
            </a:r>
            <a:endParaRPr sz="28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Савченко </a:t>
            </a:r>
            <a:r>
              <a:rPr lang="ru-RU" sz="2800" b="1" dirty="0" err="1">
                <a:solidFill>
                  <a:srgbClr val="002060"/>
                </a:solidFill>
              </a:rPr>
              <a:t>Альфия</a:t>
            </a:r>
            <a:r>
              <a:rPr lang="ru-RU" sz="2800" b="1" dirty="0">
                <a:solidFill>
                  <a:srgbClr val="002060"/>
                </a:solidFill>
              </a:rPr>
              <a:t> Маратовна</a:t>
            </a:r>
            <a:endParaRPr sz="28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 МБОУ «СОШ №57» </a:t>
            </a:r>
            <a:endParaRPr sz="2800" dirty="0">
              <a:solidFill>
                <a:srgbClr val="00206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rcRect l="13769" r="3462"/>
          <a:stretch/>
        </p:blipFill>
        <p:spPr bwMode="auto">
          <a:xfrm>
            <a:off x="15881683" y="4176135"/>
            <a:ext cx="7363327" cy="59321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Прямоугольник 22"/>
          <p:cNvSpPr/>
          <p:nvPr/>
        </p:nvSpPr>
        <p:spPr bwMode="auto">
          <a:xfrm>
            <a:off x="15881683" y="10548296"/>
            <a:ext cx="7363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Призер номинации  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«Преподаватель-организатор ОБЖ» </a:t>
            </a:r>
            <a:endParaRPr sz="32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Камалов </a:t>
            </a:r>
            <a:r>
              <a:rPr lang="ru-RU" sz="3200" b="1" dirty="0" err="1">
                <a:solidFill>
                  <a:srgbClr val="002060"/>
                </a:solidFill>
              </a:rPr>
              <a:t>Разих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Радифович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endParaRPr sz="32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МБОУ «Политехнический Лицей №182»</a:t>
            </a:r>
            <a:endParaRPr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22566" y="-37542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2"/>
            <a:ext cx="24383994" cy="2021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 bwMode="auto">
          <a:xfrm>
            <a:off x="18004974" y="2187796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sp>
        <p:nvSpPr>
          <p:cNvPr id="15" name="Прямоугольник 14"/>
          <p:cNvSpPr/>
          <p:nvPr/>
        </p:nvSpPr>
        <p:spPr bwMode="auto">
          <a:xfrm>
            <a:off x="4100757" y="2370058"/>
            <a:ext cx="441760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Призер номинации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«Педагог инклюзивного образования ДОУ»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Галимова Гульсина Накиповна</a:t>
            </a: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Детский сад №282 </a:t>
            </a:r>
            <a:endParaRPr sz="260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9273032" y="7391644"/>
            <a:ext cx="454748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Призер номинации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«Воспитатель группы с обучением и воспитанием на родном татарском языке»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Зиганшина Эльмира Ирековна</a:t>
            </a: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Детский сад №252</a:t>
            </a:r>
            <a:endParaRPr sz="2600">
              <a:solidFill>
                <a:srgbClr val="00206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rcRect l="18644" t="20773" r="11001"/>
          <a:stretch/>
        </p:blipFill>
        <p:spPr bwMode="auto">
          <a:xfrm>
            <a:off x="19273032" y="3907834"/>
            <a:ext cx="4547482" cy="3414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643829" y="2303649"/>
            <a:ext cx="3287370" cy="3311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 bwMode="auto">
          <a:xfrm>
            <a:off x="1682175" y="258876"/>
            <a:ext cx="11262585" cy="11033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Cera Pro Medium"/>
              </a:rPr>
              <a:t>ПОБЕДИТЕЛИ И ПРИЗЁРЫ ГОРОДСКОГО КОНКУРСА</a:t>
            </a:r>
            <a:br>
              <a:rPr lang="ru-RU" sz="3600" b="1">
                <a:solidFill>
                  <a:schemeClr val="bg1"/>
                </a:solidFill>
                <a:latin typeface="Cera Pro Medium"/>
              </a:rPr>
            </a:br>
            <a:r>
              <a:rPr lang="ru-RU" sz="3600" b="1">
                <a:solidFill>
                  <a:schemeClr val="bg1"/>
                </a:solidFill>
                <a:latin typeface="Cera Pro Medium"/>
              </a:rPr>
              <a:t>«УЧИТЕЛЬ ГОДА ГОРОДА КАЗАНИ - 2024» </a:t>
            </a:r>
            <a:endParaRPr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rcRect l="50849" r="10942" b="41481"/>
          <a:stretch/>
        </p:blipFill>
        <p:spPr bwMode="auto">
          <a:xfrm>
            <a:off x="9350705" y="2589421"/>
            <a:ext cx="3186026" cy="319613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 bwMode="auto">
          <a:xfrm>
            <a:off x="8425020" y="6035626"/>
            <a:ext cx="503739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Лауреаты номинации </a:t>
            </a: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«Ветеран-педагог»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Тихонова Марина Григорьевна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и Макарова Гулюза Сагутдиновна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0293528" y="7878322"/>
            <a:ext cx="3168889" cy="422518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 bwMode="auto">
          <a:xfrm>
            <a:off x="406429" y="6207139"/>
            <a:ext cx="376216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</a:rPr>
              <a:t>Призер  номинации «Воспитатель года»  </a:t>
            </a:r>
            <a:endParaRPr sz="26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 dirty="0" err="1">
                <a:solidFill>
                  <a:srgbClr val="002060"/>
                </a:solidFill>
              </a:rPr>
              <a:t>Шагиева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</a:p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</a:rPr>
              <a:t>Екатерина Сергеевна</a:t>
            </a:r>
            <a:endParaRPr sz="26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</a:rPr>
              <a:t>Детский сад №44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1"/>
          <a:srcRect r="5242" b="49648"/>
          <a:stretch/>
        </p:blipFill>
        <p:spPr bwMode="auto">
          <a:xfrm>
            <a:off x="643829" y="8743930"/>
            <a:ext cx="3762169" cy="3554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2"/>
          <a:srcRect l="10676" t="6245" r="19888" b="15777"/>
          <a:stretch/>
        </p:blipFill>
        <p:spPr bwMode="auto">
          <a:xfrm>
            <a:off x="5405006" y="5193330"/>
            <a:ext cx="2906837" cy="450663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Прямоугольник 31"/>
          <p:cNvSpPr/>
          <p:nvPr/>
        </p:nvSpPr>
        <p:spPr bwMode="auto">
          <a:xfrm>
            <a:off x="5125561" y="10204566"/>
            <a:ext cx="378464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Лауреат конкурса </a:t>
            </a: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"Воспитать человека"   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Мухутдинова Наиля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Классный руководитель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Гимназия №189 «Заман»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13"/>
          <a:srcRect l="18451" r="5747" b="6435"/>
          <a:stretch/>
        </p:blipFill>
        <p:spPr bwMode="auto">
          <a:xfrm>
            <a:off x="13738957" y="2658093"/>
            <a:ext cx="4336792" cy="35714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4" name="Прямоугольник 33"/>
          <p:cNvSpPr/>
          <p:nvPr/>
        </p:nvSpPr>
        <p:spPr bwMode="auto">
          <a:xfrm>
            <a:off x="13738958" y="6408667"/>
            <a:ext cx="433679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Призер номинации 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«Учитель-предметник»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Набиуллина Аделя Наилевна</a:t>
            </a: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Гимназия №94 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4"/>
          <a:srcRect l="4427" r="16843" b="10989"/>
          <a:stretch/>
        </p:blipFill>
        <p:spPr bwMode="auto">
          <a:xfrm>
            <a:off x="14240711" y="8760896"/>
            <a:ext cx="4723172" cy="3562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6" name="Прямоугольник 35"/>
          <p:cNvSpPr/>
          <p:nvPr/>
        </p:nvSpPr>
        <p:spPr bwMode="auto">
          <a:xfrm>
            <a:off x="19031015" y="11097650"/>
            <a:ext cx="478949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Лауреат</a:t>
            </a:r>
            <a:endParaRPr sz="260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600" b="1">
                <a:solidFill>
                  <a:srgbClr val="002060"/>
                </a:solidFill>
              </a:rPr>
              <a:t> Рахимов Эдгар Альбертович Татарская гимназия №2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80" y="0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3"/>
            <a:ext cx="24383994" cy="2015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2" y="322472"/>
            <a:ext cx="10017444" cy="11033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Cera Pro Medium"/>
              </a:rPr>
              <a:t>ПНПО-2024</a:t>
            </a:r>
            <a:br>
              <a:rPr lang="ru-RU" sz="3600" b="1">
                <a:solidFill>
                  <a:schemeClr val="bg1"/>
                </a:solidFill>
                <a:latin typeface="Cera Pro Medium"/>
              </a:rPr>
            </a:br>
            <a:r>
              <a:rPr lang="ru-RU" sz="3600" b="1">
                <a:solidFill>
                  <a:schemeClr val="bg1"/>
                </a:solidFill>
                <a:latin typeface="Cera Pro Medium"/>
              </a:rPr>
              <a:t>ПОБЕДИТЕЛИ РФ</a:t>
            </a:r>
            <a:endParaRPr/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7347252" y="1953222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sp>
        <p:nvSpPr>
          <p:cNvPr id="15" name="Объект 2"/>
          <p:cNvSpPr txBox="1"/>
          <p:nvPr/>
        </p:nvSpPr>
        <p:spPr bwMode="auto">
          <a:xfrm>
            <a:off x="6661946" y="11196461"/>
            <a:ext cx="9171612" cy="1322644"/>
          </a:xfrm>
          <a:prstGeom prst="rect">
            <a:avLst/>
          </a:prstGeom>
          <a:solidFill>
            <a:srgbClr val="FFFFFF">
              <a:alpha val="25882"/>
            </a:srgbClr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sz="3600" b="1">
                <a:solidFill>
                  <a:srgbClr val="002060"/>
                </a:solidFill>
                <a:latin typeface="+mn-lt"/>
              </a:rPr>
              <a:t>Чайковская Светлана Валентиновна </a:t>
            </a:r>
          </a:p>
          <a:p>
            <a:pPr algn="ctr">
              <a:defRPr/>
            </a:pPr>
            <a:r>
              <a:rPr lang="ru-RU" sz="3600" b="1">
                <a:solidFill>
                  <a:srgbClr val="002060"/>
                </a:solidFill>
                <a:latin typeface="+mn-lt"/>
                <a:cs typeface="Times New Roman"/>
              </a:rPr>
              <a:t>Учитель истории и обществоведения</a:t>
            </a:r>
          </a:p>
          <a:p>
            <a:pPr algn="ctr">
              <a:defRPr/>
            </a:pPr>
            <a:r>
              <a:rPr lang="ru-RU" sz="3600" b="1">
                <a:solidFill>
                  <a:srgbClr val="002060"/>
                </a:solidFill>
                <a:latin typeface="+mn-lt"/>
                <a:cs typeface="Times New Roman"/>
              </a:rPr>
              <a:t>Гимназии № 122</a:t>
            </a:r>
          </a:p>
        </p:txBody>
      </p:sp>
      <p:sp>
        <p:nvSpPr>
          <p:cNvPr id="16" name="Объект 2"/>
          <p:cNvSpPr txBox="1"/>
          <p:nvPr/>
        </p:nvSpPr>
        <p:spPr bwMode="auto">
          <a:xfrm>
            <a:off x="958976" y="8667987"/>
            <a:ext cx="4817700" cy="3189796"/>
          </a:xfrm>
          <a:prstGeom prst="rect">
            <a:avLst/>
          </a:prstGeom>
          <a:solidFill>
            <a:srgbClr val="FFFFFF">
              <a:alpha val="25882"/>
            </a:srgbClr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sz="3600" b="1" dirty="0" err="1">
                <a:solidFill>
                  <a:srgbClr val="002060"/>
                </a:solidFill>
                <a:latin typeface="+mn-lt"/>
              </a:rPr>
              <a:t>Коробьина</a:t>
            </a:r>
            <a:r>
              <a:rPr lang="ru-RU" sz="3600" b="1" dirty="0">
                <a:solidFill>
                  <a:srgbClr val="002060"/>
                </a:solidFill>
                <a:latin typeface="+mn-lt"/>
              </a:rPr>
              <a:t> </a:t>
            </a:r>
            <a:endParaRPr sz="36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+mn-lt"/>
              </a:rPr>
              <a:t>Луиза </a:t>
            </a:r>
            <a:r>
              <a:rPr lang="ru-RU" sz="3600" b="1" dirty="0" err="1">
                <a:solidFill>
                  <a:srgbClr val="002060"/>
                </a:solidFill>
                <a:latin typeface="+mn-lt"/>
              </a:rPr>
              <a:t>Равхатовна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+mn-lt"/>
                <a:cs typeface="Times New Roman"/>
              </a:rPr>
              <a:t>Учитель технологии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+mn-lt"/>
                <a:cs typeface="Times New Roman"/>
              </a:rPr>
              <a:t>Гимназии № 20 </a:t>
            </a:r>
            <a:endParaRPr sz="36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+mn-lt"/>
                <a:cs typeface="Times New Roman"/>
              </a:rPr>
              <a:t>«Гармония»</a:t>
            </a:r>
          </a:p>
        </p:txBody>
      </p:sp>
      <p:sp>
        <p:nvSpPr>
          <p:cNvPr id="17" name="Объект 2"/>
          <p:cNvSpPr txBox="1"/>
          <p:nvPr/>
        </p:nvSpPr>
        <p:spPr bwMode="auto">
          <a:xfrm>
            <a:off x="16806757" y="9329308"/>
            <a:ext cx="6573329" cy="1274081"/>
          </a:xfrm>
          <a:prstGeom prst="rect">
            <a:avLst/>
          </a:prstGeom>
          <a:solidFill>
            <a:srgbClr val="FFFFFF">
              <a:alpha val="26000"/>
            </a:srgbClr>
          </a:solidFill>
        </p:spPr>
        <p:txBody>
          <a:bodyPr>
            <a:noAutofit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  <a:defRPr/>
            </a:pPr>
            <a:r>
              <a:rPr lang="ru-RU" sz="3600" b="1">
                <a:solidFill>
                  <a:srgbClr val="002060"/>
                </a:solidFill>
              </a:rPr>
              <a:t>Сафиуллин Ильшат Ирикович </a:t>
            </a:r>
            <a:endParaRPr sz="360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  <a:buNone/>
              <a:defRPr/>
            </a:pPr>
            <a:r>
              <a:rPr lang="ru-RU" sz="3600" b="1">
                <a:solidFill>
                  <a:srgbClr val="002060"/>
                </a:solidFill>
                <a:cs typeface="Times New Roman"/>
              </a:rPr>
              <a:t>Учитель информатики</a:t>
            </a:r>
          </a:p>
          <a:p>
            <a:pPr algn="ctr">
              <a:spcBef>
                <a:spcPts val="0"/>
              </a:spcBef>
              <a:buNone/>
              <a:defRPr/>
            </a:pPr>
            <a:r>
              <a:rPr lang="ru-RU" sz="3600" b="1">
                <a:solidFill>
                  <a:srgbClr val="002060"/>
                </a:solidFill>
                <a:cs typeface="Times New Roman"/>
              </a:rPr>
              <a:t>Лицея-интерната  № 2</a:t>
            </a:r>
            <a:endParaRPr sz="3600">
              <a:solidFill>
                <a:srgbClr val="00206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rcRect t="23089" b="10185"/>
          <a:stretch/>
        </p:blipFill>
        <p:spPr bwMode="auto">
          <a:xfrm>
            <a:off x="756382" y="2767154"/>
            <a:ext cx="5020294" cy="50267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rcRect l="18009" r="3918"/>
          <a:stretch/>
        </p:blipFill>
        <p:spPr bwMode="auto">
          <a:xfrm>
            <a:off x="17166566" y="3510619"/>
            <a:ext cx="5853713" cy="49984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559942" y="6072495"/>
            <a:ext cx="3776975" cy="49984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>
            <a:off x="6661946" y="2178168"/>
            <a:ext cx="9572968" cy="370784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b="89318"/>
          <a:stretch/>
        </p:blipFill>
        <p:spPr bwMode="auto">
          <a:xfrm>
            <a:off x="7" y="-3"/>
            <a:ext cx="24383994" cy="2015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2" y="571771"/>
            <a:ext cx="10017444" cy="60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Cera Pro Medium"/>
              </a:rPr>
              <a:t>ОСНОВНОЕ ОБЩЕЕ ОБРАЗОВАНИЕ - ОГЭ</a:t>
            </a:r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8598536" y="1737590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graphicFrame>
        <p:nvGraphicFramePr>
          <p:cNvPr id="21" name="Диаграмма 20"/>
          <p:cNvGraphicFramePr>
            <a:graphicFrameLocks/>
          </p:cNvGraphicFramePr>
          <p:nvPr/>
        </p:nvGraphicFramePr>
        <p:xfrm>
          <a:off x="750764" y="7631332"/>
          <a:ext cx="8024327" cy="4732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754164"/>
              </p:ext>
            </p:extLst>
          </p:nvPr>
        </p:nvGraphicFramePr>
        <p:xfrm>
          <a:off x="2950362" y="3035568"/>
          <a:ext cx="17286754" cy="988634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711790"/>
                <a:gridCol w="3334711"/>
                <a:gridCol w="3200400"/>
                <a:gridCol w="2815390"/>
                <a:gridCol w="3224463"/>
              </a:tblGrid>
              <a:tr h="16015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     Предмет </a:t>
                      </a:r>
                      <a:endParaRPr lang="ru-RU" sz="3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3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сдающих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 2023</a:t>
                      </a:r>
                      <a:endParaRPr lang="ru-RU" sz="3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Доля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сдающих 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 2023,  %</a:t>
                      </a:r>
                      <a:endParaRPr lang="ru-RU" sz="3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3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сдающих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 2024</a:t>
                      </a:r>
                      <a:endParaRPr lang="ru-RU" sz="3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Доля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сдающих </a:t>
                      </a:r>
                      <a:endParaRPr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 20</a:t>
                      </a:r>
                      <a:r>
                        <a:rPr lang="ru-RU" sz="3200" b="1" i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4, %</a:t>
                      </a:r>
                      <a:endParaRPr lang="ru-RU" sz="3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5823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обществознание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1169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50,3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1278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физика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256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276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10,7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8107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химия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196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8,4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261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10,15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биология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357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15,3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452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18,1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8107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информатика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1162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49,8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1156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45,1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история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57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2,4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54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2,1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география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960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41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1050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41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литература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53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2,3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59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2,3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английский язык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262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11,2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300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11,6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татарский язык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1,5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95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3,7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французский язык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0,4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675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defRPr/>
                      </a:pPr>
                      <a:r>
                        <a:rPr lang="ru-RU" sz="3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немецкий язык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 b="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5449" marR="65449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80" y="0"/>
            <a:ext cx="24361436" cy="1371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b="89318"/>
          <a:stretch/>
        </p:blipFill>
        <p:spPr bwMode="auto">
          <a:xfrm>
            <a:off x="7" y="-3"/>
            <a:ext cx="24383994" cy="2015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21888" t="19225"/>
          <a:stretch/>
        </p:blipFill>
        <p:spPr bwMode="auto">
          <a:xfrm>
            <a:off x="-22566" y="-47270"/>
            <a:ext cx="1546660" cy="1784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889212" y="571771"/>
            <a:ext cx="10017444" cy="60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Cera Pro Medium"/>
              </a:rPr>
              <a:t>ГОСУДАРСТВЕННАЯ ИТОГОВАЯ АТТЕСТАЦИЯ</a:t>
            </a:r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17347252" y="1866956"/>
            <a:ext cx="4598640" cy="1272397"/>
            <a:chOff x="4991100" y="174584"/>
            <a:chExt cx="3848100" cy="796966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rcRect l="25000" t="22593" r="26875" b="21480"/>
            <a:stretch/>
          </p:blipFill>
          <p:spPr bwMode="auto">
            <a:xfrm>
              <a:off x="4991100" y="174584"/>
              <a:ext cx="1219200" cy="796966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6400800" y="209550"/>
              <a:ext cx="2438400" cy="718987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 bwMode="auto">
          <a:xfrm>
            <a:off x="2940563" y="2328166"/>
            <a:ext cx="6046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ПРОФИЛЬНАЯ МАТЕМАТИКА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510061" y="3179654"/>
          <a:ext cx="11209187" cy="367834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788299"/>
                <a:gridCol w="2653671"/>
                <a:gridCol w="2583221"/>
                <a:gridCol w="2183996"/>
              </a:tblGrid>
              <a:tr h="1387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/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/>
                        <a:t>Район</a:t>
                      </a:r>
                      <a:endParaRPr lang="ru-RU" sz="3200"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rgbClr val="0098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/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/>
                        <a:t>2022</a:t>
                      </a:r>
                      <a:endParaRPr lang="ru-RU" sz="3200"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rgbClr val="0098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/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/>
                        <a:t>2023</a:t>
                      </a:r>
                      <a:endParaRPr lang="ru-RU" sz="3200"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rgbClr val="0098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ru-RU" sz="3200"/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/>
                        <a:t>2024</a:t>
                      </a:r>
                      <a:endParaRPr lang="ru-RU" sz="3200"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rgbClr val="0098A3"/>
                    </a:solidFill>
                  </a:tcPr>
                </a:tc>
              </a:tr>
              <a:tr h="1145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3200"/>
                        <a:t>Доля многобальников</a:t>
                      </a:r>
                      <a:endParaRPr lang="ru-RU" sz="3200"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rgbClr val="0098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>
                          <a:solidFill>
                            <a:schemeClr val="tx1"/>
                          </a:solidFill>
                        </a:rPr>
                        <a:t>21 %</a:t>
                      </a:r>
                      <a:endParaRPr lang="ru-RU" sz="3200" b="1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>
                          <a:solidFill>
                            <a:schemeClr val="tx1"/>
                          </a:solidFill>
                        </a:rPr>
                        <a:t>11%</a:t>
                      </a:r>
                      <a:endParaRPr lang="ru-RU" sz="3200" b="1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>
                          <a:solidFill>
                            <a:schemeClr val="tx1"/>
                          </a:solidFill>
                        </a:rPr>
                        <a:t>29%</a:t>
                      </a:r>
                      <a:endParaRPr lang="ru-RU" sz="3200" b="1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454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3200"/>
                        <a:t>Доля не набравших </a:t>
                      </a:r>
                      <a:r>
                        <a:rPr lang="en-US" sz="3200"/>
                        <a:t>min</a:t>
                      </a:r>
                      <a:endParaRPr lang="ru-RU" sz="3200"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rgbClr val="0098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en-US" sz="3200">
                          <a:solidFill>
                            <a:schemeClr val="tx1"/>
                          </a:solidFill>
                        </a:rPr>
                        <a:t>0%</a:t>
                      </a:r>
                      <a:endParaRPr lang="ru-RU" sz="3200" b="1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en-US" sz="320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ru-RU" sz="3200">
                          <a:solidFill>
                            <a:schemeClr val="tx1"/>
                          </a:solidFill>
                        </a:rPr>
                        <a:t>,1</a:t>
                      </a:r>
                      <a:r>
                        <a:rPr lang="en-US" sz="3200">
                          <a:solidFill>
                            <a:schemeClr val="tx1"/>
                          </a:solidFill>
                        </a:rPr>
                        <a:t>%</a:t>
                      </a:r>
                      <a:endParaRPr lang="ru-RU" sz="3200" b="1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3200">
                          <a:solidFill>
                            <a:schemeClr val="tx1"/>
                          </a:solidFill>
                        </a:rPr>
                        <a:t>0,002%</a:t>
                      </a:r>
                      <a:endParaRPr lang="ru-RU" sz="3200" b="1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3924" marR="6392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560136"/>
              </p:ext>
            </p:extLst>
          </p:nvPr>
        </p:nvGraphicFramePr>
        <p:xfrm>
          <a:off x="548680" y="8339383"/>
          <a:ext cx="9509720" cy="4350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TextBox 17"/>
          <p:cNvSpPr txBox="1"/>
          <p:nvPr/>
        </p:nvSpPr>
        <p:spPr bwMode="auto">
          <a:xfrm>
            <a:off x="1052498" y="7722671"/>
            <a:ext cx="9640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</a:rPr>
              <a:t>Средний балл в сравнении с РТ ,РФ в 2024 году</a:t>
            </a:r>
            <a:endParaRPr sz="3600" dirty="0">
              <a:solidFill>
                <a:srgbClr val="002060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632385"/>
              </p:ext>
            </p:extLst>
          </p:nvPr>
        </p:nvGraphicFramePr>
        <p:xfrm>
          <a:off x="12336379" y="2658093"/>
          <a:ext cx="4653238" cy="9692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1643"/>
                <a:gridCol w="2421595"/>
              </a:tblGrid>
              <a:tr h="8311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</a:rPr>
                        <a:t>ОУ</a:t>
                      </a:r>
                      <a:endParaRPr b="1" dirty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Кировский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Средний балл 2024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Г-50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82,0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Г-и-4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77,5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 81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74,0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Л 188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73,4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сош32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73,0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 70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71,4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 151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70,9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Г-189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70,4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Г-4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70,0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 137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69,1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Г-15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68,0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сош8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64,7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 135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64,21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Л 182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64,2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сош153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60,6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Г-152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57,3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Г-3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57,0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сош67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52,0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сош 57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</a:rPr>
                        <a:t>44,6</a:t>
                      </a:r>
                      <a:endParaRPr lang="ru-RU" sz="28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219863"/>
              </p:ext>
            </p:extLst>
          </p:nvPr>
        </p:nvGraphicFramePr>
        <p:xfrm>
          <a:off x="18075749" y="3573404"/>
          <a:ext cx="4446294" cy="82985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7794"/>
                <a:gridCol w="2018500"/>
              </a:tblGrid>
              <a:tr h="8311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ОУ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Московский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</a:rPr>
                        <a:t>Средний балл 2024</a:t>
                      </a:r>
                      <a:endParaRPr lang="ru-RU" sz="2800" b="1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Л-и-2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88,8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Елена-Сервис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82,6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77,0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Г-122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74,2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г-20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72,7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 120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71,4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70,0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сош64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69,1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Г-102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67,7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Г-94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67,3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Г-75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65,5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Г-17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61,1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сош99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61,0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сош55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60,8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Г-9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60,5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723">
                <a:tc>
                  <a:txBody>
                    <a:bodyPr/>
                    <a:lstStyle/>
                    <a:p>
                      <a:pPr marL="0" algn="l" defTabSz="1828800">
                        <a:defRPr/>
                      </a:pPr>
                      <a:r>
                        <a:rPr lang="ru-RU" sz="2800" b="1" u="none" strike="noStrike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сош34</a:t>
                      </a:r>
                      <a:endParaRPr b="1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828800">
                        <a:defRPr/>
                      </a:pPr>
                      <a:r>
                        <a:rPr lang="ru-RU" sz="2800" b="1" u="none" strike="noStrike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60,4</a:t>
                      </a:r>
                      <a:endParaRPr b="1" dirty="0">
                        <a:solidFill>
                          <a:srgbClr val="002060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</TotalTime>
  <Words>756</Words>
  <Application>Microsoft Office PowerPoint</Application>
  <DocSecurity>0</DocSecurity>
  <PresentationFormat>Произвольный</PresentationFormat>
  <Paragraphs>393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Алмаз Хакимуллин</dc:creator>
  <cp:lastModifiedBy>User</cp:lastModifiedBy>
  <cp:revision>431</cp:revision>
  <dcterms:created xsi:type="dcterms:W3CDTF">2021-08-22T15:31:12Z</dcterms:created>
  <dcterms:modified xsi:type="dcterms:W3CDTF">2024-09-26T13:38:54Z</dcterms:modified>
  <dc:identifier/>
  <dc:language/>
  <cp:version/>
</cp:coreProperties>
</file>